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78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946900" cy="92837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CC00"/>
    <a:srgbClr val="CC6600"/>
    <a:srgbClr val="996633"/>
    <a:srgbClr val="993300"/>
    <a:srgbClr val="FFCC99"/>
    <a:srgbClr val="CC99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485" autoAdjust="0"/>
  </p:normalViewPr>
  <p:slideViewPr>
    <p:cSldViewPr>
      <p:cViewPr varScale="1">
        <p:scale>
          <a:sx n="68" d="100"/>
          <a:sy n="68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5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fld id="{83E0A70A-141B-4E5B-B31E-66295C43E19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High Expectations for Dark Knight sequel and how they could lead to disappointment</a:t>
            </a:r>
            <a:r>
              <a:rPr lang="en-US" baseline="0" dirty="0" smtClean="0"/>
              <a:t> if the new movie isn’t as good as the old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Putting</a:t>
            </a:r>
            <a:r>
              <a:rPr lang="en-US" baseline="0" dirty="0" smtClean="0"/>
              <a:t> your money in a vault at home is the least risky thing you can do…return is zero</a:t>
            </a:r>
          </a:p>
          <a:p>
            <a:r>
              <a:rPr lang="en-US" baseline="0" dirty="0" smtClean="0"/>
              <a:t>Powerball is most risky, yet payoff is extremely high if you win jackpot.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Sirius</a:t>
            </a:r>
            <a:r>
              <a:rPr lang="en-US" baseline="0" dirty="0" smtClean="0"/>
              <a:t> now trades around a $1. Was as low as $.10.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like to point out how the upticks in Apple stock coincide with the release of products like the iPod and the </a:t>
            </a:r>
            <a:r>
              <a:rPr lang="en-US" dirty="0" err="1" smtClean="0"/>
              <a:t>iPhone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38400" y="3352800"/>
            <a:ext cx="6324600" cy="1371600"/>
          </a:xfrm>
        </p:spPr>
        <p:txBody>
          <a:bodyPr/>
          <a:lstStyle>
            <a:lvl1pPr>
              <a:lnSpc>
                <a:spcPct val="90000"/>
              </a:lnSpc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724400"/>
            <a:ext cx="6324600" cy="6858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85800"/>
            <a:ext cx="177165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516255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057400"/>
            <a:ext cx="708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7086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orbes.com/2008/03/05/berkshire-billionaires-munger-cx_mm_0305berkshire_slide_2.html?thisSpeed=15000&amp;boxes=custom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Expectations of Investing in the Stock Market</a:t>
            </a:r>
            <a:endParaRPr lang="en-US" sz="4400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investment in the overall stock market will increase in value</a:t>
            </a:r>
          </a:p>
          <a:p>
            <a:pPr lvl="1"/>
            <a:r>
              <a:rPr lang="en-US" dirty="0" smtClean="0"/>
              <a:t>Over the long term</a:t>
            </a:r>
          </a:p>
          <a:p>
            <a:pPr lvl="1"/>
            <a:r>
              <a:rPr lang="en-US" dirty="0" smtClean="0"/>
              <a:t>Average return between 9 &amp; 11%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Expect Compounding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34818" name="Picture 2" descr="C:\Documents and Settings\Travis\Local Settings\Temporary Internet Files\Content.IE5\W7YRCPE6\MPj03991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985657"/>
            <a:ext cx="3276600" cy="187234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 Growth??</a:t>
            </a:r>
            <a:endParaRPr lang="en-US" dirty="0"/>
          </a:p>
        </p:txBody>
      </p:sp>
      <p:pic>
        <p:nvPicPr>
          <p:cNvPr id="35842" name="Picture 2" descr="Chart for Apple Inc. (AAPL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057400"/>
            <a:ext cx="7044267" cy="3962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 Growth?</a:t>
            </a:r>
            <a:endParaRPr lang="en-US" dirty="0"/>
          </a:p>
        </p:txBody>
      </p:sp>
      <p:pic>
        <p:nvPicPr>
          <p:cNvPr id="38914" name="Picture 2" descr="Chart for Wal-Mart Stores Inc. (WMT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199" y="2057400"/>
            <a:ext cx="7450667" cy="4191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 Growth??</a:t>
            </a:r>
            <a:endParaRPr lang="en-US" dirty="0"/>
          </a:p>
        </p:txBody>
      </p:sp>
      <p:pic>
        <p:nvPicPr>
          <p:cNvPr id="39938" name="Picture 2" descr="Chart for Abercrombie &amp; Fitch Co. (ANF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7315200" cy="4114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Waiting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takes time to see significant results</a:t>
            </a:r>
          </a:p>
          <a:p>
            <a:endParaRPr lang="en-US" dirty="0" smtClean="0"/>
          </a:p>
          <a:p>
            <a:r>
              <a:rPr lang="en-US" dirty="0" smtClean="0"/>
              <a:t>Long-term thinking is key</a:t>
            </a:r>
          </a:p>
          <a:p>
            <a:endParaRPr lang="en-US" dirty="0" smtClean="0"/>
          </a:p>
          <a:p>
            <a:r>
              <a:rPr lang="en-US" dirty="0" smtClean="0"/>
              <a:t>Long-term plays =  investing</a:t>
            </a:r>
          </a:p>
          <a:p>
            <a:r>
              <a:rPr lang="en-US" dirty="0" smtClean="0"/>
              <a:t>Short-term plays = gambling/speculating</a:t>
            </a:r>
            <a:endParaRPr lang="en-US" dirty="0"/>
          </a:p>
        </p:txBody>
      </p:sp>
      <p:pic>
        <p:nvPicPr>
          <p:cNvPr id="41985" name="Picture 1" descr="C:\Documents and Settings\Travis\Local Settings\Temporary Internet Files\Content.IE5\2MVUQ8LJ\MCj007873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447800"/>
            <a:ext cx="1309688" cy="39274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Volatility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does the price go up or down from week to week?</a:t>
            </a:r>
          </a:p>
          <a:p>
            <a:endParaRPr lang="en-US" dirty="0" smtClean="0"/>
          </a:p>
          <a:p>
            <a:r>
              <a:rPr lang="en-US" dirty="0" smtClean="0"/>
              <a:t>Measured by Beta</a:t>
            </a:r>
          </a:p>
          <a:p>
            <a:pPr lvl="1"/>
            <a:r>
              <a:rPr lang="en-US" dirty="0" smtClean="0"/>
              <a:t>&gt; 1, riskier than market average</a:t>
            </a:r>
          </a:p>
          <a:p>
            <a:pPr lvl="1"/>
            <a:r>
              <a:rPr lang="en-US" dirty="0" smtClean="0"/>
              <a:t>&lt; 1, less risky than market average</a:t>
            </a:r>
          </a:p>
          <a:p>
            <a:pPr lvl="1"/>
            <a:r>
              <a:rPr lang="en-US" dirty="0" smtClean="0"/>
              <a:t>= 1, same risk as market average</a:t>
            </a:r>
          </a:p>
          <a:p>
            <a:endParaRPr lang="en-US" dirty="0" smtClean="0"/>
          </a:p>
          <a:p>
            <a:r>
              <a:rPr lang="en-US" dirty="0" smtClean="0"/>
              <a:t>Focus on how a business is doing…not their day-to-day stock price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Volatility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2286000"/>
          <a:ext cx="6096000" cy="370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October 1989 = $1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January 1999 = $87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November 1990 = $2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February 1999 = $72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December 1990 = $4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December 1999 = $119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August 1994 = $7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April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2000 = $65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January 1995 = $7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June 2000 = $82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March 1995 = $9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March 2001 = $50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March 1996 = $13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June 2001 = $65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January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1997 = $26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September 2001 = $56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March 1997 = $22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March 1998 = $45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010" name="Picture 2" descr="http://blog.protectwebform.com/images/microsoft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57200"/>
            <a:ext cx="2222500" cy="177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To lose some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 guarantees in the stock market…with high return potential comes risk.</a:t>
            </a:r>
          </a:p>
          <a:p>
            <a:endParaRPr lang="en-US" dirty="0" smtClean="0"/>
          </a:p>
          <a:p>
            <a:r>
              <a:rPr lang="en-US" dirty="0" smtClean="0"/>
              <a:t>The more you know, the fewer losses you will end up having</a:t>
            </a:r>
          </a:p>
          <a:p>
            <a:endParaRPr lang="en-US" dirty="0" smtClean="0"/>
          </a:p>
          <a:p>
            <a:r>
              <a:rPr lang="en-US" dirty="0" smtClean="0"/>
              <a:t>Minimize risk through diversification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Diversified Portfolio</a:t>
            </a:r>
            <a:endParaRPr lang="en-US" dirty="0"/>
          </a:p>
        </p:txBody>
      </p:sp>
      <p:pic>
        <p:nvPicPr>
          <p:cNvPr id="45058" name="Picture 2" descr="http://www.geigerbrothers.com/images/GeneralMills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438400"/>
            <a:ext cx="2451100" cy="1828800"/>
          </a:xfrm>
          <a:prstGeom prst="rect">
            <a:avLst/>
          </a:prstGeom>
          <a:noFill/>
        </p:spPr>
      </p:pic>
      <p:pic>
        <p:nvPicPr>
          <p:cNvPr id="45060" name="Picture 4" descr="http://ucengineer.files.wordpress.com/2008/05/pfiz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438400"/>
            <a:ext cx="2284933" cy="1828800"/>
          </a:xfrm>
          <a:prstGeom prst="rect">
            <a:avLst/>
          </a:prstGeom>
          <a:noFill/>
        </p:spPr>
      </p:pic>
      <p:pic>
        <p:nvPicPr>
          <p:cNvPr id="45062" name="Picture 6" descr="http://www.deskpicture.com/DPs/Technology/IntelIn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438400"/>
            <a:ext cx="2459567" cy="1844675"/>
          </a:xfrm>
          <a:prstGeom prst="rect">
            <a:avLst/>
          </a:prstGeom>
          <a:noFill/>
        </p:spPr>
      </p:pic>
      <p:pic>
        <p:nvPicPr>
          <p:cNvPr id="45066" name="Picture 10" descr="http://www.p4store.co.uk/ekmps/shops/plant4print/resources/Image/CAT%20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648200"/>
            <a:ext cx="2117008" cy="1511300"/>
          </a:xfrm>
          <a:prstGeom prst="rect">
            <a:avLst/>
          </a:prstGeom>
          <a:noFill/>
        </p:spPr>
      </p:pic>
      <p:pic>
        <p:nvPicPr>
          <p:cNvPr id="45068" name="Picture 12" descr="http://www.listphile.com/Fortune_500_Logos/General_Electric/image/006_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4495800"/>
            <a:ext cx="1993900" cy="1993900"/>
          </a:xfrm>
          <a:prstGeom prst="rect">
            <a:avLst/>
          </a:prstGeom>
          <a:noFill/>
        </p:spPr>
      </p:pic>
      <p:pic>
        <p:nvPicPr>
          <p:cNvPr id="5122" name="Picture 2" descr="http://inspiredeconomist.com/files/2008/11/wellsfargo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4648200"/>
            <a:ext cx="1917700" cy="19177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Conflicting Advice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 l="55000" t="15000" r="20625" b="61000"/>
          <a:stretch>
            <a:fillRect/>
          </a:stretch>
        </p:blipFill>
        <p:spPr bwMode="auto">
          <a:xfrm>
            <a:off x="1752600" y="2209800"/>
            <a:ext cx="6019800" cy="370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Warren Buffett…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Fortune’s “World’s Richest Man”</a:t>
            </a:r>
          </a:p>
          <a:p>
            <a:endParaRPr lang="en-US" dirty="0" smtClean="0"/>
          </a:p>
          <a:p>
            <a:r>
              <a:rPr lang="en-US" dirty="0" smtClean="0"/>
              <a:t>Estimated worth = $62 BILLION</a:t>
            </a:r>
          </a:p>
          <a:p>
            <a:endParaRPr lang="en-US" dirty="0" smtClean="0"/>
          </a:p>
          <a:p>
            <a:r>
              <a:rPr lang="en-US" dirty="0" smtClean="0"/>
              <a:t>How did he make his money?</a:t>
            </a:r>
            <a:endParaRPr lang="en-US" dirty="0"/>
          </a:p>
        </p:txBody>
      </p:sp>
      <p:pic>
        <p:nvPicPr>
          <p:cNvPr id="1026" name="Picture 2" descr="row2image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133600"/>
            <a:ext cx="3276600" cy="3276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Work (and Fun)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Investing can be simple</a:t>
            </a:r>
          </a:p>
          <a:p>
            <a:pPr lvl="1"/>
            <a:r>
              <a:rPr lang="en-US" dirty="0" smtClean="0"/>
              <a:t>Earning average results is easy</a:t>
            </a:r>
          </a:p>
          <a:p>
            <a:endParaRPr lang="en-US" dirty="0" smtClean="0"/>
          </a:p>
          <a:p>
            <a:r>
              <a:rPr lang="en-US" dirty="0" smtClean="0"/>
              <a:t>Investing can be complex</a:t>
            </a:r>
          </a:p>
          <a:p>
            <a:pPr lvl="1"/>
            <a:r>
              <a:rPr lang="en-US" dirty="0" smtClean="0"/>
              <a:t>But the better than average return you earn will be worth it</a:t>
            </a:r>
          </a:p>
          <a:p>
            <a:endParaRPr lang="en-US" dirty="0" smtClean="0"/>
          </a:p>
          <a:p>
            <a:r>
              <a:rPr lang="en-US" dirty="0" smtClean="0"/>
              <a:t>Investing can be fun</a:t>
            </a:r>
          </a:p>
          <a:p>
            <a:pPr lvl="1"/>
            <a:r>
              <a:rPr lang="en-US" dirty="0" smtClean="0"/>
              <a:t>Think of your hobbies…</a:t>
            </a:r>
          </a:p>
          <a:p>
            <a:pPr lvl="1"/>
            <a:r>
              <a:rPr lang="en-US" dirty="0" smtClean="0"/>
              <a:t>Getting paid to do homework</a:t>
            </a:r>
          </a:p>
        </p:txBody>
      </p:sp>
      <p:pic>
        <p:nvPicPr>
          <p:cNvPr id="48130" name="Picture 2" descr="C:\Documents and Settings\Travis\Local Settings\Temporary Internet Files\Content.IE5\A147QHU5\MPj040224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7030" y="4916424"/>
            <a:ext cx="2426970" cy="19415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pic>
        <p:nvPicPr>
          <p:cNvPr id="30722" name="Picture 2" descr="http://blargkaboom.com/wp-content/uploads/2008/07/the_dark_knight_quad_post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3849384" cy="2569464"/>
          </a:xfrm>
          <a:prstGeom prst="rect">
            <a:avLst/>
          </a:prstGeom>
          <a:noFill/>
        </p:spPr>
      </p:pic>
      <p:pic>
        <p:nvPicPr>
          <p:cNvPr id="21506" name="Picture 2" descr="http://flylyf.com/wp-content/uploads/2008/08/darkknight-returns-fan-poste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0048" y="2057400"/>
            <a:ext cx="3243952" cy="4587875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4038600" y="3429000"/>
            <a:ext cx="1752600" cy="152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– Two investors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Great Depression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1929 Market Crash</a:t>
            </a:r>
          </a:p>
          <a:p>
            <a:r>
              <a:rPr lang="en-US" dirty="0" smtClean="0"/>
              <a:t>Fearful investors stay away</a:t>
            </a:r>
          </a:p>
          <a:p>
            <a:r>
              <a:rPr lang="en-US" dirty="0" smtClean="0"/>
              <a:t>Huge potential returns, but few took advantage</a:t>
            </a:r>
            <a:endParaRPr lang="en-US" dirty="0"/>
          </a:p>
        </p:txBody>
      </p:sp>
      <p:pic>
        <p:nvPicPr>
          <p:cNvPr id="32770" name="Picture 2" descr="Chart for Dow Jones Industrial Average (^DJI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14799"/>
            <a:ext cx="4876800" cy="27432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105400" y="2133600"/>
            <a:ext cx="3581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“Be Greedy When Others are Fearful” – Warren Buffet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– Two investors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Tech Bubble of Late 1990’s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Stocks doubling</a:t>
            </a:r>
          </a:p>
          <a:p>
            <a:r>
              <a:rPr lang="en-US" dirty="0" smtClean="0"/>
              <a:t>Internet Millionaires</a:t>
            </a:r>
          </a:p>
          <a:p>
            <a:r>
              <a:rPr lang="en-US" dirty="0" smtClean="0"/>
              <a:t>Bubble bursts</a:t>
            </a:r>
          </a:p>
          <a:p>
            <a:pPr lvl="1"/>
            <a:r>
              <a:rPr lang="en-US" dirty="0" smtClean="0"/>
              <a:t>70% of NASDAQ value wiped out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1304" t="26087" r="12609" b="36956"/>
          <a:stretch>
            <a:fillRect/>
          </a:stretch>
        </p:blipFill>
        <p:spPr bwMode="auto">
          <a:xfrm>
            <a:off x="1447800" y="4038600"/>
            <a:ext cx="63021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57200" y="1828800"/>
            <a:ext cx="3581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“Be Fearful When Others are Greedy” – Warren Buffet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Risk &amp; Return Trade-Off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In-Home Vault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Powerball Ticket</a:t>
            </a:r>
            <a:endParaRPr lang="en-US" dirty="0"/>
          </a:p>
        </p:txBody>
      </p:sp>
      <p:pic>
        <p:nvPicPr>
          <p:cNvPr id="33794" name="Picture 2" descr="http://www.homesafes.net/admin/uploadimages/category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3057759" cy="2775871"/>
          </a:xfrm>
          <a:prstGeom prst="rect">
            <a:avLst/>
          </a:prstGeom>
          <a:noFill/>
        </p:spPr>
      </p:pic>
      <p:pic>
        <p:nvPicPr>
          <p:cNvPr id="33796" name="Picture 4" descr="http://www.oregonlottery.org/power/images/ticket2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438400"/>
            <a:ext cx="3352800" cy="292110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Risk &amp; Return Trade-Off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target – something in middle of a safe in your house and a Powerball ticket in your pocket!</a:t>
            </a:r>
          </a:p>
          <a:p>
            <a:endParaRPr lang="en-US" dirty="0" smtClean="0"/>
          </a:p>
          <a:p>
            <a:r>
              <a:rPr lang="en-US" dirty="0" smtClean="0"/>
              <a:t>Between 1926 &amp; 1997 </a:t>
            </a:r>
          </a:p>
          <a:p>
            <a:pPr lvl="1"/>
            <a:r>
              <a:rPr lang="en-US" dirty="0" smtClean="0"/>
              <a:t>Inflation = 3.1%</a:t>
            </a:r>
          </a:p>
          <a:p>
            <a:pPr lvl="1"/>
            <a:r>
              <a:rPr lang="en-US" dirty="0" smtClean="0"/>
              <a:t>Short term government bonds = 3.8%</a:t>
            </a:r>
          </a:p>
          <a:p>
            <a:pPr lvl="1"/>
            <a:r>
              <a:rPr lang="en-US" dirty="0" smtClean="0"/>
              <a:t>Stock market = 10.6% return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Risk</a:t>
            </a:r>
            <a:endParaRPr lang="en-US" dirty="0"/>
          </a:p>
        </p:txBody>
      </p:sp>
      <p:pic>
        <p:nvPicPr>
          <p:cNvPr id="40962" name="Picture 2" descr="Chart for SIRIUS XM Radio Inc. (SIRI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057400"/>
            <a:ext cx="7315200" cy="4114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Expect: To own pieces of a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of Abercrombie = ownership in company</a:t>
            </a:r>
          </a:p>
          <a:p>
            <a:pPr lvl="1"/>
            <a:r>
              <a:rPr lang="en-US" dirty="0" smtClean="0"/>
              <a:t>Voting rights (Common Stock only)</a:t>
            </a:r>
          </a:p>
          <a:p>
            <a:endParaRPr lang="en-US" dirty="0" smtClean="0"/>
          </a:p>
          <a:p>
            <a:r>
              <a:rPr lang="en-US" dirty="0" smtClean="0"/>
              <a:t>“Public” Company = shares available on market</a:t>
            </a:r>
          </a:p>
          <a:p>
            <a:endParaRPr lang="en-US" dirty="0" smtClean="0"/>
          </a:p>
          <a:p>
            <a:r>
              <a:rPr lang="en-US" dirty="0" smtClean="0"/>
              <a:t>Most major companies are publicly traded</a:t>
            </a:r>
            <a:endParaRPr lang="en-US" dirty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Presentation for strategy recommendation">
  <a:themeElements>
    <a:clrScheme name="Office Theme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Office Them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strategy recommendation</Template>
  <TotalTime>320</TotalTime>
  <Words>596</Words>
  <Application>Microsoft Office PowerPoint</Application>
  <PresentationFormat>On-screen Show (4:3)</PresentationFormat>
  <Paragraphs>110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Presentation for strategy recommendation</vt:lpstr>
      <vt:lpstr>Expectations of Investing in the Stock Market</vt:lpstr>
      <vt:lpstr>Meet Warren Buffett…</vt:lpstr>
      <vt:lpstr>Expectations</vt:lpstr>
      <vt:lpstr>Expectations – Two investors</vt:lpstr>
      <vt:lpstr>Expectations – Two investors</vt:lpstr>
      <vt:lpstr>Expect: Risk &amp; Return Trade-Off</vt:lpstr>
      <vt:lpstr>Expect: Risk &amp; Return Trade-Off</vt:lpstr>
      <vt:lpstr>Expect: Risk</vt:lpstr>
      <vt:lpstr>Expect: To own pieces of a company</vt:lpstr>
      <vt:lpstr>Expect: Growth</vt:lpstr>
      <vt:lpstr>Got Growth??</vt:lpstr>
      <vt:lpstr>Got Growth?</vt:lpstr>
      <vt:lpstr>Got Growth??</vt:lpstr>
      <vt:lpstr>Expect: Waiting</vt:lpstr>
      <vt:lpstr>Expect: Volatility</vt:lpstr>
      <vt:lpstr>Expect: Volatility </vt:lpstr>
      <vt:lpstr>Expect: To lose some money</vt:lpstr>
      <vt:lpstr>A Diversified Portfolio</vt:lpstr>
      <vt:lpstr>Expect: Conflicting Advice</vt:lpstr>
      <vt:lpstr>Expect: Work (and Fun)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Recommending a Strategy</dc:title>
  <dc:subject/>
  <dc:creator>trmartin</dc:creator>
  <cp:keywords/>
  <dc:description/>
  <cp:lastModifiedBy>Administrator</cp:lastModifiedBy>
  <cp:revision>56</cp:revision>
  <cp:lastPrinted>1601-01-01T00:00:00Z</cp:lastPrinted>
  <dcterms:created xsi:type="dcterms:W3CDTF">2008-12-01T21:38:44Z</dcterms:created>
  <dcterms:modified xsi:type="dcterms:W3CDTF">2013-05-08T13:30:09Z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TC010184381033</vt:lpwstr>
  </property>
</Properties>
</file>